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6" r:id="rId2"/>
    <p:sldId id="256" r:id="rId3"/>
    <p:sldId id="259" r:id="rId4"/>
    <p:sldId id="258" r:id="rId5"/>
    <p:sldId id="292" r:id="rId6"/>
    <p:sldId id="300" r:id="rId7"/>
    <p:sldId id="299" r:id="rId8"/>
    <p:sldId id="302" r:id="rId9"/>
    <p:sldId id="309" r:id="rId10"/>
    <p:sldId id="303" r:id="rId11"/>
    <p:sldId id="304" r:id="rId12"/>
    <p:sldId id="306" r:id="rId13"/>
    <p:sldId id="307" r:id="rId14"/>
    <p:sldId id="308" r:id="rId15"/>
    <p:sldId id="310" r:id="rId16"/>
    <p:sldId id="31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4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2F1C-A509-984F-9E5B-E228248344CD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3281F-892B-614E-B792-481EB2F7C5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4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92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71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14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08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54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6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0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63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0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EE32-551C-D044-9ECF-F871403689A5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A5D6-8AE4-104F-9AEC-6D4E40A744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684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gle/ayRTPBP2HG3skMjDA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www.arcgis.com/apps/opsdashboard/index.html#/bda7594740fd40299423467b48e9ecf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tiff"/><Relationship Id="rId7" Type="http://schemas.openxmlformats.org/officeDocument/2006/relationships/image" Target="../media/image8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tiff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irepo/advancedfmrianalysis2_2020spring" TargetMode="External"/><Relationship Id="rId5" Type="http://schemas.openxmlformats.org/officeDocument/2006/relationships/hyperlink" Target="http://cocoanlab.github.io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320702" y="6084601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64825" y="6419279"/>
            <a:ext cx="524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400" b="1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400" b="1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83340" y="2389681"/>
            <a:ext cx="82253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Spring 2020</a:t>
            </a:r>
          </a:p>
          <a:p>
            <a:pPr algn="ctr"/>
            <a:r>
              <a:rPr lang="en-US" altLang="ko-KR" sz="4800" b="1" dirty="0">
                <a:latin typeface="Seravek Light" charset="0"/>
                <a:ea typeface="Seravek Light" charset="0"/>
                <a:cs typeface="Seravek Light" charset="0"/>
              </a:rPr>
              <a:t>SKKU Advanced fMRI analysis 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078CA0-315B-A648-BEB7-701E1BB65A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CFDB0F-7FA9-6348-97E9-C9E56D143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75" r="16061" b="25014"/>
          <a:stretch/>
        </p:blipFill>
        <p:spPr>
          <a:xfrm>
            <a:off x="10328752" y="290361"/>
            <a:ext cx="1535953" cy="10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3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5785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How I’d like to proceed this semester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835921" y="795046"/>
            <a:ext cx="10809515" cy="564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In the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first class (today; 3/13)</a:t>
            </a:r>
            <a:r>
              <a:rPr kumimoji="1" lang="en-US" altLang="ko-Kore-KR" dirty="0">
                <a:latin typeface="Seravek Light" panose="020B0503040000020004" pitchFamily="34" charset="0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Let’s talk about the methods we want to cover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After we make a decision about the methods (~10 methods through survey), I will post a poll on slack (on 3/20)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Each of you should  vote for “one” option (on a first-come-first-served basis)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We have around 40 people in this semester, so four people in one team will be reasonable.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sz="1400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But there is one consideration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Each student has a different level of expertise in fMRI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Some are new in this field, and some are already doing a lot of fMRI research.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The ideal composition of the team will be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1-2 experts  - </a:t>
            </a:r>
            <a:r>
              <a:rPr kumimoji="1" lang="en-US" altLang="ko-Kore-KR" sz="1600" u="sng" dirty="0">
                <a:latin typeface="Seravek Light" panose="020B0503040000020004" pitchFamily="34" charset="0"/>
              </a:rPr>
              <a:t>role</a:t>
            </a:r>
            <a:r>
              <a:rPr kumimoji="1" lang="en-US" altLang="ko-Kore-KR" sz="1600" dirty="0">
                <a:latin typeface="Seravek Light" panose="020B0503040000020004" pitchFamily="34" charset="0"/>
              </a:rPr>
              <a:t>: making tutorial using example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2-3 novices - </a:t>
            </a:r>
            <a:r>
              <a:rPr kumimoji="1" lang="en-US" altLang="ko-Kore-KR" sz="1600" u="sng" dirty="0">
                <a:latin typeface="Seravek Light" panose="020B0503040000020004" pitchFamily="34" charset="0"/>
              </a:rPr>
              <a:t>role</a:t>
            </a:r>
            <a:r>
              <a:rPr kumimoji="1" lang="en-US" altLang="ko-Kore-KR" sz="1600" dirty="0">
                <a:latin typeface="Seravek Light" panose="020B0503040000020004" pitchFamily="34" charset="0"/>
              </a:rPr>
              <a:t>: preparing presentations about the background (e.g., mathematical background, </a:t>
            </a:r>
            <a:br>
              <a:rPr kumimoji="1" lang="en-US" altLang="ko-Kore-KR" sz="1600" dirty="0">
                <a:latin typeface="Seravek Light" panose="020B0503040000020004" pitchFamily="34" charset="0"/>
              </a:rPr>
            </a:br>
            <a:r>
              <a:rPr kumimoji="1" lang="en-US" altLang="ko-Kore-KR" sz="1600" dirty="0">
                <a:latin typeface="Seravek Light" panose="020B0503040000020004" pitchFamily="34" charset="0"/>
              </a:rPr>
              <a:t>hands-on calculation of the methods)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Seravek Light" panose="020B0503040000020004" pitchFamily="34" charset="0"/>
              </a:rPr>
              <a:t>After we got the teams, I will examine whether the team composition really makes sense, and please understand if I ask you to change the team. But I will try not to. </a:t>
            </a:r>
            <a:endParaRPr kumimoji="1" lang="ko-Kore-KR" altLang="en-US" sz="16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68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5785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How I’d like to proceed this semester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786158" y="865667"/>
            <a:ext cx="9755879" cy="383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In the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2</a:t>
            </a:r>
            <a:r>
              <a:rPr kumimoji="1" lang="en-US" altLang="ko-Kore-KR" b="1" baseline="30000" dirty="0">
                <a:solidFill>
                  <a:srgbClr val="C00000"/>
                </a:solidFill>
                <a:latin typeface="Seravek Light" panose="020B0503040000020004" pitchFamily="34" charset="0"/>
              </a:rPr>
              <a:t>nd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~ 3</a:t>
            </a:r>
            <a:r>
              <a:rPr kumimoji="1" lang="en-US" altLang="ko-Kore-KR" b="1" baseline="30000" dirty="0">
                <a:solidFill>
                  <a:srgbClr val="C00000"/>
                </a:solidFill>
                <a:latin typeface="Seravek Light" panose="020B0503040000020004" pitchFamily="34" charset="0"/>
              </a:rPr>
              <a:t>rd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</a:rPr>
              <a:t>weeks (3/20-27)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I will give presentations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One week for introducing our </a:t>
            </a:r>
            <a:r>
              <a:rPr kumimoji="1" lang="en-US" altLang="ko-Kore-KR" dirty="0" err="1">
                <a:latin typeface="Seravek Light" panose="020B0503040000020004" pitchFamily="34" charset="0"/>
              </a:rPr>
              <a:t>CANlab</a:t>
            </a:r>
            <a:r>
              <a:rPr kumimoji="1" lang="en-US" altLang="ko-Kore-KR" dirty="0">
                <a:latin typeface="Seravek Light" panose="020B0503040000020004" pitchFamily="34" charset="0"/>
              </a:rPr>
              <a:t> tools and also the mediation analysis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other week for the fMRI data visualization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If you want to help with these two weeks’ presentations (e.g., I give the background, and 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you give the tutorials, similar to what </a:t>
            </a:r>
            <a:r>
              <a:rPr kumimoji="1" lang="en-US" altLang="ko-Kore-KR" dirty="0" err="1">
                <a:latin typeface="Seravek Light" panose="020B0503040000020004" pitchFamily="34" charset="0"/>
              </a:rPr>
              <a:t>Suhwan</a:t>
            </a:r>
            <a:r>
              <a:rPr kumimoji="1" lang="en-US" altLang="ko-Kore-KR" dirty="0">
                <a:latin typeface="Seravek Light" panose="020B0503040000020004" pitchFamily="34" charset="0"/>
              </a:rPr>
              <a:t> and Lada did last semester), please let me know. 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You won’t need to do the other tutorials for later weeks. </a:t>
            </a:r>
            <a:r>
              <a:rPr kumimoji="1" lang="en-US" altLang="ko-Kore-KR" dirty="0">
                <a:latin typeface="Seravek Light" panose="020B0503040000020004" pitchFamily="34" charset="0"/>
                <a:sym typeface="Wingdings" pitchFamily="2" charset="2"/>
              </a:rPr>
              <a:t>_</a:t>
            </a:r>
            <a:endParaRPr kumimoji="1" lang="en-US" altLang="ko-Kore-KR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5785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How I’d like to proceed this semester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786158" y="865667"/>
            <a:ext cx="10458785" cy="5453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Seravek Light" panose="020B0503040000020004" pitchFamily="34" charset="0"/>
              </a:rPr>
              <a:t>In the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4</a:t>
            </a:r>
            <a:r>
              <a:rPr kumimoji="1" lang="en-US" altLang="ko-Kore-KR" b="1" baseline="30000" dirty="0">
                <a:solidFill>
                  <a:srgbClr val="C00000"/>
                </a:solidFill>
                <a:latin typeface="Seravek Light" panose="020B0503040000020004" pitchFamily="34" charset="0"/>
              </a:rPr>
              <a:t>th </a:t>
            </a:r>
            <a:r>
              <a:rPr kumimoji="1" lang="en-US" altLang="ko-Kore-KR" b="1" dirty="0">
                <a:solidFill>
                  <a:srgbClr val="C00000"/>
                </a:solidFill>
                <a:latin typeface="Seravek Light" panose="020B0503040000020004" pitchFamily="34" charset="0"/>
              </a:rPr>
              <a:t>~ the end </a:t>
            </a:r>
            <a:r>
              <a:rPr kumimoji="1" lang="en-US" altLang="ko-Kore-KR" dirty="0">
                <a:solidFill>
                  <a:srgbClr val="C00000"/>
                </a:solidFill>
                <a:latin typeface="Seravek Light" panose="020B0503040000020004" pitchFamily="34" charset="0"/>
              </a:rPr>
              <a:t>(4/3-6/19)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We have 12 weeks.. Except for the midterm/final weeks, we will have 10 weeks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team comes to the small conference room in the N-center and will do the livestream class with me.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The structure will be similar: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Introduce the method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Provide the detailed background of the method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Provide the analysis tutorial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But “try it together” might be difficult. For this, until the class is online, we cannot really try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the methods together, but you can do it at home or at your desk. If you have any trouble in </a:t>
            </a:r>
            <a:br>
              <a:rPr kumimoji="1" lang="en-US" altLang="ko-Kore-KR" dirty="0">
                <a:latin typeface="Seravek Light" panose="020B0503040000020004" pitchFamily="34" charset="0"/>
              </a:rPr>
            </a:br>
            <a:r>
              <a:rPr kumimoji="1" lang="en-US" altLang="ko-Kore-KR" dirty="0">
                <a:latin typeface="Seravek Light" panose="020B0503040000020004" pitchFamily="34" charset="0"/>
              </a:rPr>
              <a:t>setting and running, please post questions on slack.</a:t>
            </a:r>
            <a:endParaRPr kumimoji="1" lang="ko-Kore-KR" altLang="en-US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08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40790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Important considerations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786158" y="1083382"/>
            <a:ext cx="10458785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No free lunch!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Each of you must contribute to the class!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Participation and contribution will be the most important factor for grading.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Even those who are sitting in, you should contribute.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If you don’t think you can, please drop the class or leave the class. OKAY? </a:t>
            </a:r>
          </a:p>
          <a:p>
            <a:pPr>
              <a:lnSpc>
                <a:spcPct val="150000"/>
              </a:lnSpc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But think about it.. It’s only one week for the entire semester. </a:t>
            </a:r>
            <a:r>
              <a:rPr kumimoji="1" lang="en-US" altLang="ko-Kore-KR" dirty="0">
                <a:latin typeface="Seravek Light" panose="020B0503040000020004" pitchFamily="34" charset="0"/>
                <a:sym typeface="Wingdings" pitchFamily="2" charset="2"/>
              </a:rPr>
              <a:t>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sym typeface="Wingdings" pitchFamily="2" charset="2"/>
              </a:rPr>
              <a:t>And also I’m confident that you will learn many things from the class (like the last semester) and so you also have to give something! 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  <a:sym typeface="Wingdings" pitchFamily="2" charset="2"/>
              </a:rPr>
              <a:t>Don’t worry even if you don’t know what to do.. I will be with you along the way</a:t>
            </a:r>
            <a:r>
              <a:rPr kumimoji="1" lang="ko-KR" altLang="en-US" dirty="0">
                <a:latin typeface="Seravek Light" panose="020B0503040000020004" pitchFamily="34" charset="0"/>
                <a:sym typeface="Wingdings" pitchFamily="2" charset="2"/>
              </a:rPr>
              <a:t> </a:t>
            </a:r>
            <a:r>
              <a:rPr kumimoji="1" lang="en-US" altLang="ko-KR" dirty="0">
                <a:latin typeface="Seravek Light" panose="020B0503040000020004" pitchFamily="34" charset="0"/>
                <a:sym typeface="Wingdings" pitchFamily="2" charset="2"/>
              </a:rPr>
              <a:t></a:t>
            </a:r>
            <a:r>
              <a:rPr kumimoji="1" lang="ko-KR" altLang="en-US" dirty="0">
                <a:latin typeface="Seravek Light" panose="020B0503040000020004" pitchFamily="34" charset="0"/>
                <a:sym typeface="Wingdings" pitchFamily="2" charset="2"/>
              </a:rPr>
              <a:t> </a:t>
            </a:r>
            <a:endParaRPr kumimoji="1" lang="en-US" altLang="ko-KR" dirty="0">
              <a:latin typeface="Seravek Light" panose="020B05030400000200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10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1135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Topics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B0936-EACC-584C-98E8-E1BA250C0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1492250"/>
            <a:ext cx="4724400" cy="387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2C14B-A823-0244-9B35-03652318D03C}"/>
              </a:ext>
            </a:extLst>
          </p:cNvPr>
          <p:cNvSpPr txBox="1"/>
          <p:nvPr/>
        </p:nvSpPr>
        <p:spPr>
          <a:xfrm>
            <a:off x="786158" y="1083382"/>
            <a:ext cx="10458785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Last semester</a:t>
            </a:r>
            <a:endParaRPr kumimoji="1" lang="en-US" altLang="ko-KR" dirty="0">
              <a:latin typeface="Seravek Light" panose="020B05030400000200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08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1135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Topics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2C14B-A823-0244-9B35-03652318D03C}"/>
              </a:ext>
            </a:extLst>
          </p:cNvPr>
          <p:cNvSpPr txBox="1"/>
          <p:nvPr/>
        </p:nvSpPr>
        <p:spPr>
          <a:xfrm>
            <a:off x="635313" y="1058374"/>
            <a:ext cx="10458785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This semester?</a:t>
            </a:r>
            <a:endParaRPr kumimoji="1" lang="en-US" altLang="ko-KR" dirty="0">
              <a:latin typeface="Seravek Light" panose="020B0503040000020004" pitchFamily="34" charset="0"/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4ACB6-BC51-FF49-8511-19AEA335A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833" y="882751"/>
            <a:ext cx="8676137" cy="5357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23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1135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Topics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2C14B-A823-0244-9B35-03652318D03C}"/>
              </a:ext>
            </a:extLst>
          </p:cNvPr>
          <p:cNvSpPr txBox="1"/>
          <p:nvPr/>
        </p:nvSpPr>
        <p:spPr>
          <a:xfrm>
            <a:off x="635313" y="1058374"/>
            <a:ext cx="10458785" cy="337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This semester?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ore-KR" dirty="0">
              <a:latin typeface="Seravek Light" panose="020B05030400000200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Seravek Light" panose="020B0503040000020004" pitchFamily="34" charset="0"/>
              </a:rPr>
              <a:t>Topic survey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Seravek Light" panose="020B0503040000020004" pitchFamily="34" charset="0"/>
                <a:sym typeface="Wingdings" pitchFamily="2" charset="2"/>
                <a:hlinkClick r:id="rId6"/>
              </a:rPr>
              <a:t>https://forms.gle/ayRTPBP2HG3skMjDA</a:t>
            </a:r>
            <a:endParaRPr kumimoji="1" lang="en-US" altLang="ko-KR" dirty="0">
              <a:latin typeface="Seravek Light" panose="020B05030400000200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Seravek Light" panose="020B05030400000200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Seravek Light" panose="020B0503040000020004" pitchFamily="34" charset="0"/>
                <a:sym typeface="Wingdings" pitchFamily="2" charset="2"/>
              </a:rPr>
              <a:t>Please submit your response before 3/19 (Tuesday) midnight.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Seravek Light" panose="020B05030400000200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Seravek Light" panose="020B0503040000020004" pitchFamily="34" charset="0"/>
                <a:sym typeface="Wingdings" pitchFamily="2" charset="2"/>
              </a:rPr>
              <a:t>Let’s make a vote starting 3/20 12PM (when the next class starts)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4ACB6-BC51-FF49-8511-19AEA335A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768" y="1075501"/>
            <a:ext cx="4093937" cy="252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22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541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2" y="116699"/>
            <a:ext cx="4135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Advanced fMRI analysis 2 |  Spring 2020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7" y="102769"/>
            <a:ext cx="2301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Lecture 01  |  031320</a:t>
            </a:r>
            <a:endParaRPr lang="ko-KR" altLang="en-US" sz="16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64078" y="2120740"/>
            <a:ext cx="68638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Seravek Light" charset="0"/>
                <a:ea typeface="Seravek Light" charset="0"/>
                <a:cs typeface="Seravek Light" charset="0"/>
              </a:rPr>
              <a:t>Lecture 01</a:t>
            </a:r>
          </a:p>
          <a:p>
            <a:pPr algn="ctr"/>
            <a:r>
              <a:rPr lang="en-US" altLang="ko-KR" sz="4800" dirty="0">
                <a:latin typeface="Seravek Light" charset="0"/>
                <a:ea typeface="Seravek Light" charset="0"/>
                <a:cs typeface="Seravek Light" charset="0"/>
              </a:rPr>
              <a:t>Class overview + planning</a:t>
            </a:r>
          </a:p>
        </p:txBody>
      </p:sp>
    </p:spTree>
    <p:extLst>
      <p:ext uri="{BB962C8B-B14F-4D97-AF65-F5344CB8AC3E}">
        <p14:creationId xmlns:p14="http://schemas.microsoft.com/office/powerpoint/2010/main" val="20555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86DA64-AC06-584D-85A4-260E62D9D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271" y="685304"/>
            <a:ext cx="8956704" cy="59644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F5E40F-9D1E-F045-B902-AF287950C6D9}"/>
              </a:ext>
            </a:extLst>
          </p:cNvPr>
          <p:cNvSpPr/>
          <p:nvPr/>
        </p:nvSpPr>
        <p:spPr>
          <a:xfrm>
            <a:off x="216491" y="222608"/>
            <a:ext cx="319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COVID 19 pandemic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5654B9-AE37-6B4F-A64F-B6DF8FF2A314}"/>
              </a:ext>
            </a:extLst>
          </p:cNvPr>
          <p:cNvSpPr/>
          <p:nvPr/>
        </p:nvSpPr>
        <p:spPr>
          <a:xfrm>
            <a:off x="5987975" y="39687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1100" dirty="0">
                <a:latin typeface="Helvetica" pitchFamily="2" charset="0"/>
                <a:hlinkClick r:id="rId7"/>
              </a:rPr>
              <a:t>https://www.arcgis.com/apps/opsdashboard/index.html#/bda7594740fd40299423467b48e9ecf6</a:t>
            </a:r>
            <a:endParaRPr lang="ko-Kore-KR" alt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D10A22-16CF-2347-8DE9-C4931C0FD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563" y="294902"/>
            <a:ext cx="4294231" cy="607166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FED6E9F-067B-5147-BCEA-3E0EC9656A3C}"/>
              </a:ext>
            </a:extLst>
          </p:cNvPr>
          <p:cNvGrpSpPr/>
          <p:nvPr/>
        </p:nvGrpSpPr>
        <p:grpSpPr>
          <a:xfrm>
            <a:off x="5366985" y="1998656"/>
            <a:ext cx="5661796" cy="2271151"/>
            <a:chOff x="5366985" y="1998656"/>
            <a:chExt cx="5661796" cy="227115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FE88A40-A353-0344-8EE1-310E59D8705A}"/>
                </a:ext>
              </a:extLst>
            </p:cNvPr>
            <p:cNvGrpSpPr/>
            <p:nvPr/>
          </p:nvGrpSpPr>
          <p:grpSpPr>
            <a:xfrm>
              <a:off x="5366985" y="1998656"/>
              <a:ext cx="3697357" cy="2271151"/>
              <a:chOff x="4502426" y="2008907"/>
              <a:chExt cx="3697357" cy="227115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C6FB6BC-6824-6E4B-BB7C-344AE83A14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6647" t="39991" r="8356" b="46422"/>
              <a:stretch/>
            </p:blipFill>
            <p:spPr>
              <a:xfrm>
                <a:off x="5244550" y="2008907"/>
                <a:ext cx="2955233" cy="2271151"/>
              </a:xfrm>
              <a:prstGeom prst="rect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5EF986C7-5A74-EA45-8116-C84C2029DB6C}"/>
                  </a:ext>
                </a:extLst>
              </p:cNvPr>
              <p:cNvCxnSpPr/>
              <p:nvPr/>
            </p:nvCxnSpPr>
            <p:spPr>
              <a:xfrm flipV="1">
                <a:off x="4502426" y="2008907"/>
                <a:ext cx="742124" cy="694536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288ABE95-F4A8-A048-A5FC-F704DB56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2426" y="3548271"/>
                <a:ext cx="742124" cy="731787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B4AD2-0B9B-214F-BD24-7311CF58EAC9}"/>
                </a:ext>
              </a:extLst>
            </p:cNvPr>
            <p:cNvSpPr txBox="1"/>
            <p:nvPr/>
          </p:nvSpPr>
          <p:spPr>
            <a:xfrm>
              <a:off x="9357746" y="1998656"/>
              <a:ext cx="1671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>
                  <a:latin typeface="Seravek" panose="020B0503040000020004" pitchFamily="34" charset="0"/>
                </a:rPr>
                <a:t>Like classes</a:t>
              </a:r>
              <a:endParaRPr kumimoji="1" lang="ko-Kore-KR" altLang="en-US" sz="2400" dirty="0">
                <a:latin typeface="Seravek" panose="020B0503040000020004" pitchFamily="34" charset="0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101EC2-05B4-654E-97C8-EFB6760FE32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88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3FADBAA-7B8D-5243-A776-EA33589329CC}"/>
              </a:ext>
            </a:extLst>
          </p:cNvPr>
          <p:cNvGrpSpPr/>
          <p:nvPr/>
        </p:nvGrpSpPr>
        <p:grpSpPr>
          <a:xfrm>
            <a:off x="7582703" y="1930280"/>
            <a:ext cx="3744685" cy="2819400"/>
            <a:chOff x="4079943" y="1857612"/>
            <a:chExt cx="3744685" cy="28194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D1F2B8-3AC4-C04E-A127-DDA093018A35}"/>
                </a:ext>
              </a:extLst>
            </p:cNvPr>
            <p:cNvGrpSpPr/>
            <p:nvPr/>
          </p:nvGrpSpPr>
          <p:grpSpPr>
            <a:xfrm>
              <a:off x="5005228" y="1857612"/>
              <a:ext cx="2819400" cy="2819400"/>
              <a:chOff x="5331799" y="1603801"/>
              <a:chExt cx="2819400" cy="2819400"/>
            </a:xfrm>
          </p:grpSpPr>
          <p:pic>
            <p:nvPicPr>
              <p:cNvPr id="13" name="그래픽 12" descr="컴퓨터">
                <a:extLst>
                  <a:ext uri="{FF2B5EF4-FFF2-40B4-BE49-F238E27FC236}">
                    <a16:creationId xmlns:a16="http://schemas.microsoft.com/office/drawing/2014/main" id="{DF4086AC-649E-7343-8C9A-1D1E4F4B2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331799" y="1603801"/>
                <a:ext cx="2819400" cy="28194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0320F4-A4A8-9F47-9F5C-4337EEBB5055}"/>
                  </a:ext>
                </a:extLst>
              </p:cNvPr>
              <p:cNvSpPr txBox="1"/>
              <p:nvPr/>
            </p:nvSpPr>
            <p:spPr>
              <a:xfrm>
                <a:off x="5801802" y="2512515"/>
                <a:ext cx="9541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Helvetica" pitchFamily="2" charset="0"/>
                  </a:rPr>
                  <a:t>Online</a:t>
                </a:r>
              </a:p>
              <a:p>
                <a:pPr algn="ctr"/>
                <a:r>
                  <a:rPr kumimoji="1" lang="en-US" altLang="ko-Kore-KR" dirty="0">
                    <a:latin typeface="Helvetica" pitchFamily="2" charset="0"/>
                  </a:rPr>
                  <a:t>classes</a:t>
                </a:r>
                <a:endParaRPr kumimoji="1" lang="ko-Kore-KR" altLang="en-US" dirty="0">
                  <a:latin typeface="Helvetica" pitchFamily="2" charset="0"/>
                </a:endParaRPr>
              </a:p>
            </p:txBody>
          </p:sp>
        </p:grpSp>
        <p:pic>
          <p:nvPicPr>
            <p:cNvPr id="25" name="그래픽 24" descr="무선">
              <a:extLst>
                <a:ext uri="{FF2B5EF4-FFF2-40B4-BE49-F238E27FC236}">
                  <a16:creationId xmlns:a16="http://schemas.microsoft.com/office/drawing/2014/main" id="{47327E29-45AC-8B4E-97D7-D6DF1AD5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79943" y="2595835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16" name="텍스트 상자 2">
            <a:extLst>
              <a:ext uri="{FF2B5EF4-FFF2-40B4-BE49-F238E27FC236}">
                <a16:creationId xmlns:a16="http://schemas.microsoft.com/office/drawing/2014/main" id="{A054D15D-E115-0B4E-BC42-17796269E932}"/>
              </a:ext>
            </a:extLst>
          </p:cNvPr>
          <p:cNvSpPr txBox="1"/>
          <p:nvPr/>
        </p:nvSpPr>
        <p:spPr>
          <a:xfrm>
            <a:off x="575249" y="971755"/>
            <a:ext cx="6674637" cy="536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But.. most of the classes were not ready for this.. because most of the classes have been designed as the offline ones.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Our class is especially made for hands-on experience and making tutorials, so we’re kind of in trouble!!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What makes it more difficult is that we cannot really predict until when the COVID-19 will be a problem.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 thought a lot about how to proceed with the class, and still not sure.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But I came to conclusion that we should be ready for the longer delay in having offline classes, and still want to learn things.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I thought live-streaming might be a good medium, and so I’m trying. </a:t>
            </a: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endParaRPr lang="en-US" altLang="ko-KR" sz="400" dirty="0">
              <a:latin typeface="Seravek Light" charset="0"/>
              <a:ea typeface="Seravek Light" charset="0"/>
              <a:cs typeface="Seravek Light" charset="0"/>
            </a:endParaRPr>
          </a:p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To succeed with this crisis, we really really really need your help and voluntary commitment.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5373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Why I’m trying this live-streaming</a:t>
            </a:r>
          </a:p>
        </p:txBody>
      </p:sp>
    </p:spTree>
    <p:extLst>
      <p:ext uri="{BB962C8B-B14F-4D97-AF65-F5344CB8AC3E}">
        <p14:creationId xmlns:p14="http://schemas.microsoft.com/office/powerpoint/2010/main" val="7193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2619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About this class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3508E8-BDF3-7746-9C44-9D9BC8C36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711" y="1047955"/>
            <a:ext cx="6462252" cy="4956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텍스트 상자 2">
            <a:extLst>
              <a:ext uri="{FF2B5EF4-FFF2-40B4-BE49-F238E27FC236}">
                <a16:creationId xmlns:a16="http://schemas.microsoft.com/office/drawing/2014/main" id="{15ACE8B8-60DD-3247-9E3C-9399AC1EE41B}"/>
              </a:ext>
            </a:extLst>
          </p:cNvPr>
          <p:cNvSpPr txBox="1"/>
          <p:nvPr/>
        </p:nvSpPr>
        <p:spPr>
          <a:xfrm>
            <a:off x="575250" y="971755"/>
            <a:ext cx="4606350" cy="123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We already did the first advanced fMRI analysis course last semester, and the feedback was quite good.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5DCBE8-4936-9447-A92F-B893511BA270}"/>
              </a:ext>
            </a:extLst>
          </p:cNvPr>
          <p:cNvGrpSpPr/>
          <p:nvPr/>
        </p:nvGrpSpPr>
        <p:grpSpPr>
          <a:xfrm>
            <a:off x="575250" y="2424997"/>
            <a:ext cx="5618988" cy="2479634"/>
            <a:chOff x="651450" y="2621618"/>
            <a:chExt cx="5618988" cy="24796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3C8C4E-A5DD-FC43-991B-433382685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450" y="2621618"/>
              <a:ext cx="5618988" cy="10107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BD8EE5-D7D8-A946-BC56-8395BF637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1494" b="19144"/>
            <a:stretch/>
          </p:blipFill>
          <p:spPr>
            <a:xfrm>
              <a:off x="662336" y="4448109"/>
              <a:ext cx="5285664" cy="65314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B02F72E-FEC8-3540-AF1B-DC221D84A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1058" b="19802"/>
            <a:stretch/>
          </p:blipFill>
          <p:spPr>
            <a:xfrm>
              <a:off x="651450" y="3632384"/>
              <a:ext cx="3757264" cy="816429"/>
            </a:xfrm>
            <a:prstGeom prst="rect">
              <a:avLst/>
            </a:prstGeom>
          </p:spPr>
        </p:pic>
      </p:grpSp>
      <p:sp>
        <p:nvSpPr>
          <p:cNvPr id="16" name="텍스트 상자 2">
            <a:extLst>
              <a:ext uri="{FF2B5EF4-FFF2-40B4-BE49-F238E27FC236}">
                <a16:creationId xmlns:a16="http://schemas.microsoft.com/office/drawing/2014/main" id="{D4B95047-D573-7F4A-A59E-6B7B3AADA354}"/>
              </a:ext>
            </a:extLst>
          </p:cNvPr>
          <p:cNvSpPr txBox="1"/>
          <p:nvPr/>
        </p:nvSpPr>
        <p:spPr>
          <a:xfrm>
            <a:off x="575250" y="5141925"/>
            <a:ext cx="4606350" cy="123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325" indent="-314325">
              <a:lnSpc>
                <a:spcPct val="160000"/>
              </a:lnSpc>
              <a:buFont typeface="Arial" charset="0"/>
              <a:buChar char="•"/>
            </a:pPr>
            <a:r>
              <a:rPr lang="en-US" altLang="ko-KR" sz="1600" dirty="0">
                <a:latin typeface="Seravek Light" charset="0"/>
                <a:ea typeface="Seravek Light" charset="0"/>
                <a:cs typeface="Seravek Light" charset="0"/>
              </a:rPr>
              <a:t>This semester, we’ve got many students from outside of the department or even outside of the school. </a:t>
            </a:r>
          </a:p>
        </p:txBody>
      </p:sp>
    </p:spTree>
    <p:extLst>
      <p:ext uri="{BB962C8B-B14F-4D97-AF65-F5344CB8AC3E}">
        <p14:creationId xmlns:p14="http://schemas.microsoft.com/office/powerpoint/2010/main" val="111401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6021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class format (in the last semester)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A67FA1-DA17-4546-894E-AC3581F88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391" y="1812349"/>
            <a:ext cx="9957707" cy="323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6021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The class format (in the last semester)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990599" y="1327784"/>
            <a:ext cx="9619878" cy="420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In the first class: Teamed up and assigned to specific methods</a:t>
            </a:r>
          </a:p>
          <a:p>
            <a:pPr>
              <a:lnSpc>
                <a:spcPct val="150000"/>
              </a:lnSpc>
            </a:pPr>
            <a:endParaRPr kumimoji="1" lang="en-US" altLang="ko-Kore-KR" sz="2000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2</a:t>
            </a:r>
            <a:r>
              <a:rPr kumimoji="1" lang="en-US" altLang="ko-Kore-KR" sz="2000" baseline="30000" dirty="0">
                <a:latin typeface="Seravek Light" panose="020B0503040000020004" pitchFamily="34" charset="0"/>
              </a:rPr>
              <a:t>nd</a:t>
            </a:r>
            <a:r>
              <a:rPr kumimoji="1" lang="en-US" altLang="ko-Kore-KR" sz="2000" dirty="0">
                <a:latin typeface="Seravek Light" panose="020B0503040000020004" pitchFamily="34" charset="0"/>
              </a:rPr>
              <a:t> – 3</a:t>
            </a:r>
            <a:r>
              <a:rPr kumimoji="1" lang="en-US" altLang="ko-Kore-KR" sz="2000" baseline="30000" dirty="0">
                <a:latin typeface="Seravek Light" panose="020B0503040000020004" pitchFamily="34" charset="0"/>
              </a:rPr>
              <a:t>rd</a:t>
            </a:r>
            <a:r>
              <a:rPr kumimoji="1" lang="en-US" altLang="ko-Kore-KR" sz="2000" dirty="0">
                <a:latin typeface="Seravek Light" panose="020B0503040000020004" pitchFamily="34" charset="0"/>
              </a:rPr>
              <a:t>  classes: To give you some time, </a:t>
            </a:r>
            <a:r>
              <a:rPr kumimoji="1" lang="en-US" altLang="ko-Kore-KR" sz="2000" dirty="0" err="1">
                <a:latin typeface="Seravek Light" panose="020B0503040000020004" pitchFamily="34" charset="0"/>
              </a:rPr>
              <a:t>Suhwan</a:t>
            </a:r>
            <a:r>
              <a:rPr kumimoji="1" lang="en-US" altLang="ko-Kore-KR" sz="2000" dirty="0">
                <a:latin typeface="Seravek Light" panose="020B0503040000020004" pitchFamily="34" charset="0"/>
              </a:rPr>
              <a:t> and Lada gave tutorials (as an example)</a:t>
            </a:r>
          </a:p>
          <a:p>
            <a:pPr>
              <a:lnSpc>
                <a:spcPct val="150000"/>
              </a:lnSpc>
            </a:pPr>
            <a:endParaRPr kumimoji="1" lang="en-US" altLang="ko-Kore-KR" sz="2000" dirty="0">
              <a:latin typeface="Seravek Light" panose="020B05030400000200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4</a:t>
            </a:r>
            <a:r>
              <a:rPr kumimoji="1" lang="en-US" altLang="ko-Kore-KR" sz="2000" baseline="30000" dirty="0">
                <a:latin typeface="Seravek Light" panose="020B0503040000020004" pitchFamily="34" charset="0"/>
              </a:rPr>
              <a:t>th</a:t>
            </a:r>
            <a:r>
              <a:rPr kumimoji="1" lang="en-US" altLang="ko-Kore-KR" sz="2000" dirty="0">
                <a:latin typeface="Seravek Light" panose="020B0503040000020004" pitchFamily="34" charset="0"/>
              </a:rPr>
              <a:t> – the end: each team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Introduced a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Provided the detailed background of the method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Provided the analysis tutorial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Seravek Light" panose="020B0503040000020004" pitchFamily="34" charset="0"/>
              </a:rPr>
              <a:t>and tried it together</a:t>
            </a:r>
            <a:endParaRPr kumimoji="1" lang="ko-Kore-KR" altLang="en-US" sz="2000" dirty="0">
              <a:latin typeface="Seravek Light" panose="020B0503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22294" y="6186196"/>
            <a:ext cx="1661681" cy="671804"/>
            <a:chOff x="18662" y="6209254"/>
            <a:chExt cx="1661681" cy="6718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" y="6209254"/>
              <a:ext cx="671804" cy="6718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49" y="6262887"/>
              <a:ext cx="597215" cy="51704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804" y="6322730"/>
              <a:ext cx="438539" cy="43853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69202" y="6518941"/>
            <a:ext cx="41697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</a:rPr>
              <a:t>CHOONG-WAN WOO  |  COCOAN lab  |  </a:t>
            </a:r>
            <a:r>
              <a:rPr lang="en-US" altLang="ko-KR" sz="1100" dirty="0">
                <a:latin typeface="Seravek Light" charset="0"/>
                <a:ea typeface="Seravek Light" charset="0"/>
                <a:cs typeface="Seravek Light" charset="0"/>
                <a:hlinkClick r:id="rId5"/>
              </a:rPr>
              <a:t>http://cocoanlab.github.io</a:t>
            </a:r>
            <a:endParaRPr lang="en-US" altLang="ko-KR" sz="1100" dirty="0">
              <a:latin typeface="Seravek Light" charset="0"/>
              <a:ea typeface="Seravek Light" charset="0"/>
              <a:cs typeface="Seravek Light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C3F47-45B6-9442-963C-E9445703798E}"/>
              </a:ext>
            </a:extLst>
          </p:cNvPr>
          <p:cNvSpPr/>
          <p:nvPr/>
        </p:nvSpPr>
        <p:spPr>
          <a:xfrm>
            <a:off x="0" y="0"/>
            <a:ext cx="12192000" cy="102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5F6CF0-1987-924F-9DBB-DBE7919C498B}"/>
              </a:ext>
            </a:extLst>
          </p:cNvPr>
          <p:cNvSpPr/>
          <p:nvPr/>
        </p:nvSpPr>
        <p:spPr>
          <a:xfrm>
            <a:off x="216491" y="222608"/>
            <a:ext cx="7596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Let’s take a look at the class syllabus (on </a:t>
            </a:r>
            <a:r>
              <a:rPr lang="en-US" altLang="ko-KR" sz="2800" dirty="0" err="1">
                <a:latin typeface="Seravek" charset="0"/>
                <a:ea typeface="Seravek" charset="0"/>
                <a:cs typeface="Seravek" charset="0"/>
              </a:rPr>
              <a:t>github</a:t>
            </a:r>
            <a:r>
              <a:rPr lang="en-US" altLang="ko-KR" sz="2800" dirty="0">
                <a:latin typeface="Seravek" charset="0"/>
                <a:ea typeface="Seravek" charset="0"/>
                <a:cs typeface="Seravek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B0F10-5D53-814B-BBB2-C771682445C0}"/>
              </a:ext>
            </a:extLst>
          </p:cNvPr>
          <p:cNvSpPr txBox="1"/>
          <p:nvPr/>
        </p:nvSpPr>
        <p:spPr>
          <a:xfrm>
            <a:off x="544000" y="2350688"/>
            <a:ext cx="5804602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Seravek Light" panose="020B0503040000020004" pitchFamily="34" charset="0"/>
                <a:hlinkClick r:id="rId6"/>
              </a:rPr>
              <a:t>https://github.com/wanirepo/advancedfmrianalysis2_2020spring</a:t>
            </a:r>
            <a:endParaRPr kumimoji="1" lang="en-US" altLang="ko-Kore-KR" sz="1600" dirty="0">
              <a:latin typeface="Seravek Light" panose="020B05030400000200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A5D91-C2AC-F340-9342-C376D3D64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818" y="865667"/>
            <a:ext cx="5446157" cy="59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1129</Words>
  <Application>Microsoft Macintosh PowerPoint</Application>
  <PresentationFormat>와이드스크린</PresentationFormat>
  <Paragraphs>114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Helvetica</vt:lpstr>
      <vt:lpstr>PT Sans Narrow</vt:lpstr>
      <vt:lpstr>Seravek</vt:lpstr>
      <vt:lpstr>Seravek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Choong-wan Woo</dc:creator>
  <cp:lastModifiedBy>우충완</cp:lastModifiedBy>
  <cp:revision>211</cp:revision>
  <cp:lastPrinted>2017-08-27T17:09:34Z</cp:lastPrinted>
  <dcterms:created xsi:type="dcterms:W3CDTF">2017-08-24T21:55:02Z</dcterms:created>
  <dcterms:modified xsi:type="dcterms:W3CDTF">2020-03-13T02:56:59Z</dcterms:modified>
</cp:coreProperties>
</file>